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8" r:id="rId2"/>
    <p:sldId id="279" r:id="rId3"/>
    <p:sldId id="280" r:id="rId4"/>
    <p:sldId id="259" r:id="rId5"/>
    <p:sldId id="260" r:id="rId6"/>
    <p:sldId id="275" r:id="rId7"/>
    <p:sldId id="281" r:id="rId8"/>
    <p:sldId id="282" r:id="rId9"/>
    <p:sldId id="262" r:id="rId10"/>
    <p:sldId id="283" r:id="rId11"/>
    <p:sldId id="284" r:id="rId12"/>
    <p:sldId id="285" r:id="rId13"/>
    <p:sldId id="261" r:id="rId14"/>
    <p:sldId id="271" r:id="rId15"/>
    <p:sldId id="263" r:id="rId16"/>
    <p:sldId id="291" r:id="rId17"/>
    <p:sldId id="288" r:id="rId18"/>
    <p:sldId id="293" r:id="rId19"/>
    <p:sldId id="289" r:id="rId20"/>
    <p:sldId id="290" r:id="rId21"/>
    <p:sldId id="276" r:id="rId22"/>
    <p:sldId id="265" r:id="rId23"/>
    <p:sldId id="294" r:id="rId24"/>
    <p:sldId id="295" r:id="rId25"/>
    <p:sldId id="296" r:id="rId26"/>
    <p:sldId id="286" r:id="rId27"/>
    <p:sldId id="268" r:id="rId28"/>
    <p:sldId id="269" r:id="rId29"/>
    <p:sldId id="272" r:id="rId30"/>
    <p:sldId id="277" r:id="rId31"/>
    <p:sldId id="273" r:id="rId32"/>
    <p:sldId id="292" r:id="rId33"/>
    <p:sldId id="27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14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13/04/2014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4/13/2014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800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4/13/2014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bca@cin.ufpe.br" TargetMode="External"/><Relationship Id="rId2" Type="http://schemas.openxmlformats.org/officeDocument/2006/relationships/hyperlink" Target="mailto:rgm@cin.ufpe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84AXj2rv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Prof. Rafael mesquita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2"/>
              </a:rPr>
              <a:t>rgm@cin.ufpe.br</a:t>
            </a:r>
            <a:endParaRPr lang="pt-BR" sz="1600" b="1" smtClean="0">
              <a:latin typeface="Calibri" panose="020F0502020204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Adpt. por 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3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6678" y="4394132"/>
            <a:ext cx="9003682" cy="83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defTabSz="914400" eaLnBrk="1" latinLnBrk="0" hangingPunct="1">
              <a:buNone/>
              <a:defRPr sz="3200" b="1"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pt-BR" dirty="0">
                <a:latin typeface="Calibri" panose="020F0502020204030204" pitchFamily="34" charset="0"/>
              </a:rPr>
              <a:t>Aula </a:t>
            </a:r>
            <a:r>
              <a:rPr lang="pt-BR" dirty="0" smtClean="0">
                <a:latin typeface="Calibri" panose="020F0502020204030204" pitchFamily="34" charset="0"/>
              </a:rPr>
              <a:t>5 </a:t>
            </a:r>
            <a:r>
              <a:rPr lang="pt-BR" dirty="0">
                <a:latin typeface="Calibri" panose="020F0502020204030204" pitchFamily="34" charset="0"/>
              </a:rPr>
              <a:t>– </a:t>
            </a:r>
            <a:r>
              <a:rPr lang="pt-BR" dirty="0">
                <a:latin typeface="Calibri" panose="020F0502020204030204" pitchFamily="34" charset="0"/>
              </a:rPr>
              <a:t>Método Iterativo Linear e Newton-</a:t>
            </a:r>
            <a:r>
              <a:rPr lang="pt-BR" dirty="0" err="1">
                <a:latin typeface="Calibri" panose="020F0502020204030204" pitchFamily="34" charset="0"/>
              </a:rPr>
              <a:t>Raphson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8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15/04/2014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376863" y="115888"/>
            <a:ext cx="3767137" cy="1296987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smtClean="0"/>
              <a:t>Cálculo Numérico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OK.. Mas como resolver o problema?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42900" lvl="2" indent="-342900">
                  <a:buSzPct val="80000"/>
                  <a:buFont typeface="Wingdings" pitchFamily="2" charset="2"/>
                  <a:buChar char="n"/>
                </a:pPr>
                <a:r>
                  <a:rPr lang="pt-BR" sz="3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3200" b="1" i="1">
                            <a:latin typeface="Cambria Math"/>
                          </a:rPr>
                          <m:t>𝒊</m:t>
                        </m:r>
                        <m:r>
                          <a:rPr lang="pt-BR" sz="3200" b="1" i="1">
                            <a:latin typeface="Cambria Math"/>
                          </a:rPr>
                          <m:t>+</m:t>
                        </m:r>
                        <m:r>
                          <a:rPr lang="pt-BR" sz="32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3200" b="1" i="1">
                        <a:latin typeface="Cambria Math"/>
                      </a:rPr>
                      <m:t>=</m:t>
                    </m:r>
                    <m:r>
                      <a:rPr lang="pt-BR" sz="32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3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32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32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sz="3200" b="1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sz="3200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sz="3200" b="1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690467" cy="368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38" y="476672"/>
            <a:ext cx="7283450" cy="855240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 2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 se tivéssemos considerado...</a:t>
            </a:r>
            <a:br>
              <a:rPr lang="pt-BR" dirty="0" smtClean="0"/>
            </a:b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pt-BR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 →</m:t>
                    </m:r>
                  </m:oMath>
                </a14:m>
                <a:endParaRPr lang="pt-BR" b="1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6−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34" y="1677119"/>
            <a:ext cx="62484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6958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b="1" dirty="0" err="1" smtClean="0">
                    <a:ea typeface="Cambria Math"/>
                  </a:rPr>
                  <a:t>Ex</a:t>
                </a:r>
                <a:r>
                  <a:rPr lang="pt-BR" b="1" dirty="0" smtClean="0">
                    <a:ea typeface="Cambria Math"/>
                  </a:rPr>
                  <a:t>: Considerando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</a:t>
                </a:r>
                <a:r>
                  <a:rPr lang="pt-BR" b="1" dirty="0">
                    <a:ea typeface="Cambria Math"/>
                  </a:rPr>
                  <a:t>(que possui -3 e 2 como raízes </a:t>
                </a:r>
                <a:r>
                  <a:rPr lang="pt-BR" b="1" dirty="0" smtClean="0">
                    <a:ea typeface="Cambria Math"/>
                  </a:rPr>
                  <a:t>), vemos abaixo a aplicação da máquina geradora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6−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b="1" dirty="0" smtClean="0">
                    <a:ea typeface="Cambria Math"/>
                  </a:rPr>
                  <a:t>, tomando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: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b="1" dirty="0" smtClean="0">
                  <a:ea typeface="Cambria Math"/>
                </a:endParaRPr>
              </a:p>
              <a:p>
                <a:r>
                  <a:rPr lang="pt-BR" b="1" dirty="0" smtClean="0">
                    <a:ea typeface="Cambria Math"/>
                  </a:rPr>
                  <a:t>Como podemos observar,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não está convergindo para a raiz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𝜺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628800"/>
                <a:ext cx="7918450" cy="4695801"/>
              </a:xfrm>
              <a:blipFill rotWithShape="1">
                <a:blip r:embed="rId2"/>
                <a:stretch>
                  <a:fillRect l="-616" t="-908" b="-6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5715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Convergência</a:t>
                </a:r>
              </a:p>
              <a:p>
                <a:pPr lvl="1"/>
                <a:r>
                  <a:rPr lang="pt-BR" dirty="0"/>
                  <a:t>Uma função de iteração deve satisfazer a condição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=0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↔ 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Dada uma equação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podemos definir </a:t>
                </a:r>
                <a:r>
                  <a:rPr lang="pt-BR" sz="2800" dirty="0" smtClean="0">
                    <a:solidFill>
                      <a:srgbClr val="00B0F0"/>
                    </a:solidFill>
                  </a:rPr>
                  <a:t>diversas</a:t>
                </a:r>
                <a:r>
                  <a:rPr lang="pt-BR" sz="2800" dirty="0" smtClean="0"/>
                  <a:t> </a:t>
                </a:r>
                <a:r>
                  <a:rPr lang="pt-BR" dirty="0" smtClean="0"/>
                  <a:t>funções de iteração</a:t>
                </a:r>
              </a:p>
              <a:p>
                <a:pPr lvl="2"/>
                <a:r>
                  <a:rPr lang="pt-BR" dirty="0" smtClean="0"/>
                  <a:t>Nem todas elas serão úteis</a:t>
                </a:r>
              </a:p>
              <a:p>
                <a:pPr lvl="2"/>
                <a:r>
                  <a:rPr lang="pt-BR" dirty="0" smtClean="0"/>
                  <a:t>Existem certas condições para garantir a convergência com uma certa função de iteração</a:t>
                </a:r>
              </a:p>
              <a:p>
                <a:pPr lvl="2"/>
                <a:endParaRPr lang="pt-BR" dirty="0" smtClean="0"/>
              </a:p>
              <a:p>
                <a:pPr lvl="2"/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Convergência</a:t>
                </a:r>
              </a:p>
              <a:p>
                <a:pPr lvl="1"/>
                <a:r>
                  <a:rPr lang="pt-BR" sz="2000" b="1" dirty="0" smtClean="0">
                    <a:ea typeface="Cambria Math"/>
                  </a:rPr>
                  <a:t>Critérios de convergência: </a:t>
                </a:r>
              </a:p>
              <a:p>
                <a:pPr lvl="1"/>
                <a:r>
                  <a:rPr lang="pt-BR" sz="2000" b="1" dirty="0" smtClean="0">
                    <a:ea typeface="Cambria Math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um zero real da função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um intervalo de separação de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centrado em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uma função de iteração para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lvl="1"/>
                <a:r>
                  <a:rPr lang="pt-BR" sz="2000" b="1" dirty="0">
                    <a:ea typeface="Cambria Math"/>
                  </a:rPr>
                  <a:t> </a:t>
                </a:r>
                <a:r>
                  <a:rPr lang="pt-BR" sz="2000" b="1" dirty="0" smtClean="0">
                    <a:ea typeface="Cambria Math"/>
                  </a:rPr>
                  <a:t>Se</a:t>
                </a: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:r>
                  <a:rPr lang="pt-BR" sz="20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 i="0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000" b="1" i="0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´ forem contínuas em </a:t>
                </a:r>
                <a14:m>
                  <m:oMath xmlns:m="http://schemas.openxmlformats.org/officeDocument/2006/math"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000" b="1" i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p>
                            <m:r>
                              <a:rPr lang="pt-BR" sz="2000" b="1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2000" b="1" i="0" smtClean="0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pt-BR" sz="2000" b="1" i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𝐤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,∀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𝐱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 i="0" smtClean="0"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pt-BR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sz="2000" b="1" i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lvl="1"/>
                <a:r>
                  <a:rPr lang="pt-BR" sz="2000" b="1" dirty="0" smtClean="0">
                    <a:ea typeface="Cambria Math"/>
                  </a:rPr>
                  <a:t>Então a sequência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 gerada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,…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converge para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700808"/>
                <a:ext cx="7918450" cy="4623793"/>
              </a:xfrm>
              <a:blipFill rotWithShape="1">
                <a:blip r:embed="rId2"/>
                <a:stretch>
                  <a:fillRect l="-616" t="-1054" r="-1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Revisão: Teorema do Valor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7238" y="4509120"/>
            <a:ext cx="7918450" cy="1815480"/>
          </a:xfrm>
        </p:spPr>
        <p:txBody>
          <a:bodyPr/>
          <a:lstStyle/>
          <a:p>
            <a:r>
              <a:rPr lang="pt-BR" dirty="0" smtClean="0"/>
              <a:t>Existe pelo menos um ponto entre a e b em que a derivada no ponto será igual à inclinação da reta que liga (a, f(a)) a (b, f(b)).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6219"/>
            <a:ext cx="6984776" cy="26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04248" y="3932947"/>
            <a:ext cx="1208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Fonte: [3]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38" y="-27384"/>
            <a:ext cx="7283450" cy="1143000"/>
          </a:xfrm>
        </p:spPr>
        <p:txBody>
          <a:bodyPr/>
          <a:lstStyle/>
          <a:p>
            <a:r>
              <a:rPr lang="pt-BR" dirty="0" smtClean="0"/>
              <a:t>Prova...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190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0" y="1590328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70" y="2204683"/>
            <a:ext cx="3848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8" y="2750776"/>
            <a:ext cx="42005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000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8" y="4587230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8" y="5034905"/>
            <a:ext cx="5286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9" y="5584279"/>
            <a:ext cx="525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11" y="6174060"/>
            <a:ext cx="6067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Prova...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2128"/>
            <a:ext cx="5086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3221"/>
            <a:ext cx="3581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32" y="2923771"/>
            <a:ext cx="3124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32" y="342032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56" y="3980486"/>
            <a:ext cx="4314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6261"/>
            <a:ext cx="445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01" y="5113508"/>
            <a:ext cx="5086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35" y="5809800"/>
            <a:ext cx="1485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09" y="5945931"/>
            <a:ext cx="2520506" cy="8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79150"/>
            <a:ext cx="2943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Graficamente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Convergência...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1" y="3097426"/>
            <a:ext cx="4000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1785"/>
            <a:ext cx="4648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vimos até agora?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Zeros de função:</a:t>
            </a:r>
          </a:p>
          <a:p>
            <a:pPr lvl="1"/>
            <a:r>
              <a:rPr lang="pt-BR" dirty="0" smtClean="0"/>
              <a:t>Bisseção</a:t>
            </a:r>
          </a:p>
          <a:p>
            <a:pPr lvl="1"/>
            <a:r>
              <a:rPr lang="pt-BR" dirty="0" smtClean="0"/>
              <a:t>Falsas cordas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2952328" cy="22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4" y="3284984"/>
            <a:ext cx="3528392" cy="28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Graficamente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Não-convergência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2420887"/>
            <a:ext cx="4395160" cy="34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17" y="2553534"/>
            <a:ext cx="4622179" cy="321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exemplo 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556792"/>
                <a:ext cx="7918450" cy="47678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Analisando condições de convergência: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>
                        <a:latin typeface="Cambria Math"/>
                        <a:ea typeface="Cambria Math"/>
                      </a:rPr>
                      <m:t>6−</m:t>
                    </m:r>
                    <m:sSup>
                      <m:sSupPr>
                        <m:ctrlPr>
                          <a:rPr lang="pt-BR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𝒆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ã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𝒐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𝒄𝒐𝒏𝒕𝒊𝒏𝒖𝒂𝒔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𝒆𝒎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/>
                <a:r>
                  <a:rPr lang="pt-BR" dirty="0" smtClean="0"/>
                  <a:t>Não existe um intervalo I centrado em x=2, tal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pt-BR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dirty="0" smtClean="0"/>
                  <a:t>, pois essa condição só é satisfeita entre (-1/2 e 1/2).</a:t>
                </a:r>
              </a:p>
              <a:p>
                <a:pPr lvl="1"/>
                <a:r>
                  <a:rPr lang="pt-BR" dirty="0" smtClean="0"/>
                  <a:t>Logo, a condição de convergência não foi satisfeita!</a:t>
                </a:r>
              </a:p>
              <a:p>
                <a:pPr marL="457200" lvl="1" indent="0">
                  <a:buNone/>
                </a:pPr>
                <a:r>
                  <a:rPr lang="pt-BR" sz="2000" b="1" dirty="0" smtClean="0">
                    <a:ea typeface="Cambria Math"/>
                  </a:rPr>
                  <a:t> 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556792"/>
                <a:ext cx="7918450" cy="4767809"/>
              </a:xfrm>
              <a:blipFill rotWithShape="1">
                <a:blip r:embed="rId2"/>
                <a:stretch>
                  <a:fillRect l="-693" t="-10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3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exemplo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Analisando condições de convergência: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𝟔</m:t>
                            </m:r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 é contínua em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𝑺</m:t>
                    </m:r>
                    <m:r>
                      <a:rPr lang="pt-BR" b="1" i="1" smtClean="0">
                        <a:latin typeface="Cambria Math"/>
                      </a:rPr>
                      <m:t>={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pt-BR" b="1" i="1" smtClean="0">
                        <a:latin typeface="Cambria Math"/>
                      </a:rPr>
                      <m:t>}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é contínua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𝑺</m:t>
                    </m:r>
                    <m:r>
                      <a:rPr lang="pt-BR" i="1">
                        <a:latin typeface="Cambria Math"/>
                      </a:rPr>
                      <m:t>={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𝑹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|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𝟔</m:t>
                    </m:r>
                    <m:r>
                      <a:rPr lang="pt-BR" i="1">
                        <a:latin typeface="Cambria Math"/>
                      </a:rPr>
                      <m:t>}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𝟔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𝟕𝟓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Condições de convergência satisfeitas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𝟕𝟓</m:t>
                    </m:r>
                  </m:oMath>
                </a14:m>
                <a:endParaRPr lang="pt-BR" dirty="0" smtClean="0"/>
              </a:p>
              <a:p>
                <a:endParaRPr lang="pt-BR" dirty="0" smtClean="0"/>
              </a:p>
              <a:p>
                <a:pPr marL="457200" lvl="1" indent="0">
                  <a:buNone/>
                </a:pPr>
                <a:r>
                  <a:rPr lang="pt-BR" sz="2000" b="1" dirty="0" smtClean="0">
                    <a:ea typeface="Cambria Math"/>
                  </a:rPr>
                  <a:t> 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700808"/>
                <a:ext cx="7918450" cy="4623793"/>
              </a:xfrm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2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Determinar, utilizando o MIL, o valor aproximado da menor raiz real positiva de: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BR" b="0" i="1" smtClean="0">
                        <a:latin typeface="Cambria Math"/>
                      </a:rPr>
                      <m:t>−1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Graficamente, temos que </a:t>
                </a:r>
              </a:p>
              <a:p>
                <a:r>
                  <a:rPr lang="pt-BR" dirty="0" smtClean="0"/>
                  <a:t>Logo, x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=1,75</a:t>
                </a:r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2210"/>
            <a:ext cx="2088232" cy="3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14" y="4161330"/>
            <a:ext cx="3943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7" y="4934669"/>
            <a:ext cx="78755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Logo, podemos aplicar o método:</a:t>
                </a:r>
              </a:p>
              <a:p>
                <a:pPr lvl="1"/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400" b="1" i="1">
                            <a:latin typeface="Cambria Math"/>
                          </a:rPr>
                          <m:t>𝒊</m:t>
                        </m:r>
                        <m:r>
                          <a:rPr lang="pt-BR" sz="2400" b="1" i="1"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400" b="1" i="1">
                        <a:latin typeface="Cambria Math"/>
                      </a:rPr>
                      <m:t>=</m:t>
                    </m:r>
                    <m:r>
                      <a:rPr lang="pt-BR" sz="24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sz="2400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sz="2400" b="1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695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5910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7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Pergunta...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Método Iterativo Linear determina as condições para a definição da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, mas não apresenta a função propriamente dita.</a:t>
                </a:r>
              </a:p>
              <a:p>
                <a:endParaRPr lang="pt-BR" dirty="0" smtClean="0"/>
              </a:p>
              <a:p>
                <a:r>
                  <a:rPr lang="pt-BR" dirty="0" smtClean="0"/>
                  <a:t>Como poderíamos definir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 de forma que as condições apresentadas fossem sempre satisfeitas?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5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0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283450" cy="1143000"/>
          </a:xfrm>
        </p:spPr>
        <p:txBody>
          <a:bodyPr/>
          <a:lstStyle/>
          <a:p>
            <a:r>
              <a:rPr lang="pt-BR" sz="4000" dirty="0"/>
              <a:t>Método de Newton-</a:t>
            </a:r>
            <a:r>
              <a:rPr lang="pt-BR" sz="4000" dirty="0" err="1"/>
              <a:t>Raphson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225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469504"/>
                <a:ext cx="7918450" cy="5199856"/>
              </a:xfrm>
            </p:spPr>
            <p:txBody>
              <a:bodyPr/>
              <a:lstStyle/>
              <a:p>
                <a:r>
                  <a:rPr lang="pt-BR" dirty="0" smtClean="0"/>
                  <a:t>Nem sempre é simples determinar uma função de iteração que satisfaça as condições do Método Iterativo Linear</a:t>
                </a:r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r>
                  <a:rPr lang="pt-BR" dirty="0" err="1" smtClean="0"/>
                  <a:t>Idéia</a:t>
                </a:r>
                <a:r>
                  <a:rPr lang="pt-BR" dirty="0" smtClean="0"/>
                  <a:t> método de Newton</a:t>
                </a:r>
              </a:p>
              <a:p>
                <a:pPr lvl="1"/>
                <a:r>
                  <a:rPr lang="pt-BR" b="1" dirty="0" smtClean="0"/>
                  <a:t>Construir uma função de iteração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pt-BR" b="1" dirty="0" smtClean="0"/>
                  <a:t>, tal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b="1" dirty="0" smtClean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469504"/>
                <a:ext cx="7918450" cy="5199856"/>
              </a:xfrm>
              <a:blipFill rotWithShape="1">
                <a:blip r:embed="rId2"/>
                <a:stretch>
                  <a:fillRect l="-385" t="-1172" r="-10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9954"/>
            <a:ext cx="3888432" cy="13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1763688" y="3429000"/>
            <a:ext cx="864096" cy="5453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475656" y="5877272"/>
            <a:ext cx="864096" cy="576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7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Partindo da forma geral: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′(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)≠0,∀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pt-BR" b="1" dirty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r>
                  <a:rPr lang="pt-BR" b="1" dirty="0" smtClean="0"/>
                  <a:t>Impondo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pt-BR" b="1" dirty="0" smtClean="0"/>
                  <a:t>, e sabendo que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pt-BR" b="1" dirty="0" smtClean="0"/>
                  <a:t>, já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b="1" dirty="0" smtClean="0"/>
                  <a:t> é a raiz procurada, temos que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den>
                    </m:f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r>
                  <a:rPr lang="pt-BR" b="1" dirty="0" smtClean="0"/>
                  <a:t>Retornando à forma geral, teremos que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´(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r>
                  <a:rPr lang="pt-BR" b="1" dirty="0" smtClean="0"/>
                  <a:t>O que nos leva ao seguinte processo iterativo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</a:rPr>
                          <m:t>´(</m:t>
                        </m:r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endParaRPr lang="pt-BR" b="1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  <a:blipFill rotWithShape="1">
                <a:blip r:embed="rId2"/>
                <a:stretch>
                  <a:fillRect l="-693" t="-2051" r="-8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2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</p:spPr>
            <p:txBody>
              <a:bodyPr/>
              <a:lstStyle/>
              <a:p>
                <a:r>
                  <a:rPr lang="pt-BR" dirty="0" smtClean="0"/>
                  <a:t>Convergência do método de newton</a:t>
                </a:r>
              </a:p>
              <a:p>
                <a:pPr lvl="1"/>
                <a:r>
                  <a:rPr lang="pt-BR" b="1" dirty="0" smtClean="0"/>
                  <a:t>Caso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pt-BR" b="1" dirty="0" smtClean="0"/>
                  <a:t>, a sequência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b="1" dirty="0" smtClean="0"/>
                  <a:t> gerada pelo processo iterativo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´(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b="1" dirty="0" smtClean="0"/>
                  <a:t> converge para a raíz</a:t>
                </a:r>
              </a:p>
              <a:p>
                <a:pPr lvl="1"/>
                <a:r>
                  <a:rPr lang="pt-BR" b="1" dirty="0" smtClean="0"/>
                  <a:t>Em geral, afirma-se que o método de Newton converge desde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b="1" dirty="0" smtClean="0"/>
                  <a:t> seja escolhido “suficientemente próximo” da raíz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endParaRPr lang="pt-BR" b="1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  <a:blipFill rotWithShape="1">
                <a:blip r:embed="rId2"/>
                <a:stretch>
                  <a:fillRect l="-385" t="-1206" r="-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Os métodos vistos até agora (Bisseção e Falsas cordas) são chamados de </a:t>
            </a:r>
            <a:r>
              <a:rPr lang="pt-BR" sz="2800" dirty="0">
                <a:solidFill>
                  <a:srgbClr val="00B0F0"/>
                </a:solidFill>
              </a:rPr>
              <a:t>métodos de quebra</a:t>
            </a:r>
            <a:r>
              <a:rPr lang="pt-BR" dirty="0"/>
              <a:t>.</a:t>
            </a:r>
          </a:p>
          <a:p>
            <a:r>
              <a:rPr lang="pt-BR" dirty="0" smtClean="0"/>
              <a:t>Vamos estudar mais dois métodos para encontrar zeros de função.</a:t>
            </a:r>
          </a:p>
          <a:p>
            <a:r>
              <a:rPr lang="pt-BR" dirty="0" smtClean="0"/>
              <a:t>Hoje, entraremos nos métodos de </a:t>
            </a:r>
            <a:r>
              <a:rPr lang="pt-BR" sz="3200" dirty="0" smtClean="0">
                <a:solidFill>
                  <a:srgbClr val="FF0000"/>
                </a:solidFill>
              </a:rPr>
              <a:t>ponto fixo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8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7032343">
            <a:off x="665173" y="1356070"/>
            <a:ext cx="5005343" cy="3059476"/>
          </a:xfrm>
          <a:prstGeom prst="arc">
            <a:avLst>
              <a:gd name="adj1" fmla="val 15570945"/>
              <a:gd name="adj2" fmla="val 20661892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3501008"/>
            <a:ext cx="0" cy="129614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9952" y="4149080"/>
            <a:ext cx="0" cy="64807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6770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708" y="4725144"/>
                <a:ext cx="90429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39952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725144"/>
                <a:ext cx="9042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endCxn id="16" idx="0"/>
          </p:cNvCxnSpPr>
          <p:nvPr/>
        </p:nvCxnSpPr>
        <p:spPr>
          <a:xfrm flipV="1">
            <a:off x="4139952" y="3330580"/>
            <a:ext cx="508379" cy="146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3905" y="4499828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05" y="4499828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67508" y="2420888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08" y="2420888"/>
                <a:ext cx="90429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99956" y="2551054"/>
                <a:ext cx="2992524" cy="5688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𝑡𝑔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956" y="2551054"/>
                <a:ext cx="2992524" cy="5688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24128" y="4934572"/>
                <a:ext cx="3347864" cy="5826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′(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934572"/>
                <a:ext cx="3347864" cy="582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868144" y="3436254"/>
                <a:ext cx="2992524" cy="5688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´(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436254"/>
                <a:ext cx="2992524" cy="5688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68144" y="4156334"/>
                <a:ext cx="2992524" cy="5688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´(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156334"/>
                <a:ext cx="2992524" cy="5688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3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484784"/>
                <a:ext cx="7918450" cy="5271864"/>
              </a:xfrm>
            </p:spPr>
            <p:txBody>
              <a:bodyPr/>
              <a:lstStyle/>
              <a:p>
                <a:r>
                  <a:rPr lang="pt-BR" sz="2000" dirty="0" smtClean="0"/>
                  <a:t>Exercício para sala:</a:t>
                </a:r>
              </a:p>
              <a:p>
                <a:r>
                  <a:rPr lang="pt-BR" sz="2000" b="1" dirty="0" smtClean="0"/>
                  <a:t>Dada a equação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r>
                      <a:rPr lang="pt-BR" sz="2000" b="1" i="1" smtClean="0">
                        <a:latin typeface="Cambria Math"/>
                      </a:rPr>
                      <m:t>𝟗</m:t>
                    </m:r>
                    <m:r>
                      <a:rPr lang="pt-BR" sz="2000" b="1" i="1" smtClean="0">
                        <a:latin typeface="Cambria Math"/>
                      </a:rPr>
                      <m:t>𝒙</m:t>
                    </m:r>
                    <m:r>
                      <a:rPr lang="pt-BR" sz="2000" b="1" i="1" smtClean="0">
                        <a:latin typeface="Cambria Math"/>
                      </a:rPr>
                      <m:t>+</m:t>
                    </m:r>
                    <m:r>
                      <a:rPr lang="pt-BR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pt-BR" sz="2000" b="1" dirty="0" smtClean="0"/>
                  <a:t>, encontre a raíz dentro do intervalo [0,1].  Execute o método até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|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𝒊</m:t>
                        </m:r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|&lt;</m:t>
                    </m:r>
                    <m:r>
                      <a:rPr lang="pt-BR" sz="2000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pt-BR" sz="2000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𝒇</m:t>
                    </m:r>
                    <m:r>
                      <a:rPr lang="pt-BR" sz="2000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r>
                      <a:rPr lang="pt-BR" sz="2000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pt-BR" sz="2000" b="1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𝒌</m:t>
                        </m:r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pt-BR" sz="2000" b="1" i="1">
                            <a:latin typeface="Cambria Math"/>
                          </a:rPr>
                          <m:t>𝒇</m:t>
                        </m:r>
                        <m:r>
                          <a:rPr lang="pt-BR" sz="2000" b="1" i="1" smtClean="0">
                            <a:latin typeface="Cambria Math"/>
                          </a:rPr>
                          <m:t>´</m:t>
                        </m:r>
                        <m:d>
                          <m:d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𝒌</m:t>
                            </m:r>
                          </m:sub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b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𝟗</m:t>
                        </m:r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  <m:r>
                          <a:rPr lang="pt-BR" sz="20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000" b="1" i="1" smtClean="0">
                            <a:latin typeface="Cambria Math"/>
                          </a:rPr>
                          <m:t>(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  <m:sSubSup>
                          <m:sSubSup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𝒌</m:t>
                            </m:r>
                          </m:sub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𝟗</m:t>
                        </m:r>
                        <m:r>
                          <a:rPr lang="pt-BR" sz="2000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sz="2000" b="1" dirty="0" smtClean="0"/>
              </a:p>
              <a:p>
                <a:pPr lvl="1"/>
                <a:r>
                  <a:rPr lang="pt-BR" sz="2000" b="1" dirty="0" smtClean="0"/>
                  <a:t>Assim: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pt-BR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  <m:r>
                          <a:rPr lang="pt-BR" sz="2000" b="1" i="1" smtClean="0">
                            <a:latin typeface="Cambria Math"/>
                          </a:rPr>
                          <m:t>.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  <m:r>
                          <a:rPr lang="pt-BR" sz="2000" b="1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</a:rPr>
                      <m:t>𝟑𝟑𝟑𝟑</m:t>
                    </m:r>
                  </m:oMath>
                </a14:m>
                <a:endParaRPr lang="pt-BR" sz="2000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000" b="1" i="1">
                                <a:latin typeface="Cambria Math"/>
                              </a:rPr>
                              <m:t>𝟑</m:t>
                            </m:r>
                          </m:sup>
                        </m:sSubSup>
                        <m:r>
                          <a:rPr lang="pt-BR" sz="2000" b="1" i="1">
                            <a:latin typeface="Cambria Math"/>
                          </a:rPr>
                          <m:t>−</m:t>
                        </m:r>
                        <m:r>
                          <a:rPr lang="pt-BR" sz="2000" b="1" i="1">
                            <a:latin typeface="Cambria Math"/>
                          </a:rPr>
                          <m:t>𝟗</m:t>
                        </m:r>
                        <m:sSub>
                          <m:sSub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sz="2000" b="1" i="1">
                            <a:latin typeface="Cambria Math"/>
                          </a:rPr>
                          <m:t>+</m:t>
                        </m:r>
                        <m:r>
                          <a:rPr lang="pt-BR" sz="2000" b="1" i="1">
                            <a:latin typeface="Cambria Math"/>
                          </a:rPr>
                          <m:t>𝟑</m:t>
                        </m:r>
                        <m:r>
                          <a:rPr lang="pt-BR" sz="2000" b="1" i="1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𝟑</m:t>
                            </m:r>
                            <m:sSubSup>
                              <m:sSubSupPr>
                                <m:ctrlPr>
                                  <a:rPr lang="pt-BR" sz="20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pt-BR" sz="20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t-BR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000" b="1" i="1">
                                <a:latin typeface="Cambria Math"/>
                              </a:rPr>
                              <m:t>𝟗</m:t>
                            </m:r>
                          </m:e>
                        </m:d>
                      </m:den>
                    </m:f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</a:rPr>
                      <m:t>𝟑𝟑𝟕𝟔</m:t>
                    </m:r>
                  </m:oMath>
                </a14:m>
                <a:endParaRPr lang="pt-BR" sz="2000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pt-BR" sz="2000" b="1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𝟖𝟑𝟒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pt-BR" sz="2000" b="1" dirty="0" smtClean="0"/>
                  <a:t> e já pode ser considerada uma precisão aceitável.</a:t>
                </a:r>
              </a:p>
              <a:p>
                <a:pPr lvl="1"/>
                <a:endParaRPr lang="pt-BR" sz="2000" b="1" dirty="0" smtClean="0"/>
              </a:p>
              <a:p>
                <a:pPr lvl="1"/>
                <a:r>
                  <a:rPr lang="pt-BR" sz="2000" b="1" dirty="0" smtClean="0"/>
                  <a:t>Solução: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𝟑𝟑𝟕𝟔</m:t>
                    </m:r>
                  </m:oMath>
                </a14:m>
                <a:endParaRPr lang="pt-BR" sz="2000" b="1" dirty="0" smtClean="0"/>
              </a:p>
              <a:p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endParaRPr lang="pt-BR" b="1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484784"/>
                <a:ext cx="7918450" cy="5271864"/>
              </a:xfrm>
              <a:blipFill rotWithShape="1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1800" dirty="0" smtClean="0"/>
              <a:t>[1] Silva, </a:t>
            </a:r>
            <a:r>
              <a:rPr lang="pt-BR" sz="1800" dirty="0" err="1" smtClean="0"/>
              <a:t>Zanoni</a:t>
            </a:r>
            <a:r>
              <a:rPr lang="pt-BR" sz="1800" dirty="0" smtClean="0"/>
              <a:t>; Santos, José Dias. Métodos Numéricos, 3ª Edição. Universitária, Recife, 2010.</a:t>
            </a:r>
          </a:p>
          <a:p>
            <a:r>
              <a:rPr lang="pt-BR" sz="1800" dirty="0" smtClean="0"/>
              <a:t>[2] Ruggiero, Márcia; Lopes, Vera. Cálculo Numérico – Aspectos Teóricos e Computacionais, 2ª Edição. Pearson.  São Paulo, 1996.</a:t>
            </a:r>
          </a:p>
          <a:p>
            <a:r>
              <a:rPr lang="pt-BR" sz="1800" dirty="0" smtClean="0"/>
              <a:t>[3] Teorema do Valor Médio: </a:t>
            </a:r>
            <a:r>
              <a:rPr lang="pt-BR" sz="1800" dirty="0" smtClean="0">
                <a:hlinkClick r:id="rId2"/>
              </a:rPr>
              <a:t>https</a:t>
            </a:r>
            <a:r>
              <a:rPr lang="pt-BR" sz="1800" dirty="0">
                <a:hlinkClick r:id="rId2"/>
              </a:rPr>
              <a:t>://www.youtube.com/watch?v=Da84AXj2rvA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881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todaletra.com.br/wp-content/uploads/2012/10/duvidas-300x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58365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Idéia básica (métodos de ponto fixo)</a:t>
                </a:r>
              </a:p>
              <a:p>
                <a:pPr lvl="1"/>
                <a:r>
                  <a:rPr lang="pt-BR" b="1" dirty="0" smtClean="0"/>
                  <a:t>Transformar o problema de encontrar uma raíz da equação </a:t>
                </a:r>
              </a:p>
              <a:p>
                <a:pPr lvl="2"/>
                <a:r>
                  <a:rPr lang="pt-BR" b="1" dirty="0" smtClean="0"/>
                  <a:t>f(x) = 0	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b="1" dirty="0" smtClean="0"/>
              </a:p>
              <a:p>
                <a:pPr lvl="1"/>
                <a:r>
                  <a:rPr lang="pt-BR" b="1" dirty="0" smtClean="0"/>
                  <a:t>No problema de resolver a equação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b="1" dirty="0" smtClean="0"/>
                  <a:t> 	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b="1" i="1">
                        <a:latin typeface="Cambria Math"/>
                      </a:rPr>
                      <m:t>)</m:t>
                    </m:r>
                  </m:oMath>
                </a14:m>
                <a:endParaRPr lang="pt-BR" b="1" dirty="0" smtClean="0"/>
              </a:p>
              <a:p>
                <a:pPr lvl="3"/>
                <a:r>
                  <a:rPr lang="pt-BR" b="1" dirty="0" smtClean="0"/>
                  <a:t>que deve possuir as mesmas soluções que a anterior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pt-BR" b="1" dirty="0" smtClean="0"/>
                  <a:t> -&gt; máquina geradora da sequência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b="1" dirty="0" smtClean="0"/>
                  <a:t> de aproximações da raíz procurada</a:t>
                </a:r>
              </a:p>
              <a:p>
                <a:pPr lvl="1"/>
                <a:r>
                  <a:rPr lang="pt-BR" b="1" dirty="0" smtClean="0"/>
                  <a:t>Temos  o  seguinte processo iterativo: </a:t>
                </a:r>
              </a:p>
              <a:p>
                <a:pPr lvl="2"/>
                <a:r>
                  <a:rPr lang="pt-BR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0" smtClean="0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b="1" i="0" smtClean="0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b="1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b="1" dirty="0" smtClean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990600"/>
          </a:xfrm>
        </p:spPr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13520"/>
                <a:ext cx="7918450" cy="49118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Transformando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ambas com as mesmas soluções</a:t>
                </a:r>
              </a:p>
              <a:p>
                <a:pPr lvl="1"/>
                <a:r>
                  <a:rPr lang="pt-BR" dirty="0" smtClean="0"/>
                  <a:t>Objetivo: provar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Consideramos a máquina geradora como: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pt-BR" i="1" dirty="0" smtClean="0"/>
              </a:p>
              <a:p>
                <a:pPr marL="51435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𝑰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→(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Caso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seja solução de f(x)=0 temos que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  <a:p>
                <a:pPr lvl="1"/>
                <a:r>
                  <a:rPr lang="pt-BR" dirty="0" smtClean="0"/>
                  <a:t>Prova: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é solução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×0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Assim, temos que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2"/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13520"/>
                <a:ext cx="7918450" cy="4911824"/>
              </a:xfrm>
              <a:blipFill rotWithShape="1">
                <a:blip r:embed="rId2"/>
                <a:stretch>
                  <a:fillRect l="-308" t="-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Transformando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ambas com as mesmas soluções</a:t>
                </a:r>
              </a:p>
              <a:p>
                <a:pPr lvl="1"/>
                <a:r>
                  <a:rPr lang="pt-BR" dirty="0"/>
                  <a:t>Objetivo: provar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=0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↔ 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Consideramos a máquina geradora como: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.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pt-BR" i="1" dirty="0" smtClean="0"/>
              </a:p>
              <a:p>
                <a:pPr marL="51435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𝑰𝑰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→(</m:t>
                    </m:r>
                    <m:r>
                      <a:rPr lang="pt-BR" b="1" i="1" smtClean="0">
                        <a:latin typeface="Cambria Math"/>
                      </a:rPr>
                      <m:t>𝑰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Caso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pt-BR" dirty="0" smtClean="0"/>
                  <a:t> seja solução de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pt-BR" dirty="0" smtClean="0"/>
                  <a:t>, obrigatoriamente teremos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  <a:p>
                <a:pPr lvl="1"/>
                <a:r>
                  <a:rPr lang="pt-BR" dirty="0" smtClean="0"/>
                  <a:t>Prova: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𝑎𝑓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Como por definição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2"/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  <a:blipFill rotWithShape="1">
                <a:blip r:embed="rId2"/>
                <a:stretch>
                  <a:fillRect l="-308" t="-2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3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>
                    <a:ea typeface="Cambria Math"/>
                  </a:rPr>
                  <a:t>Considerando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Se fizermos: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=6−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Teremos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pt-BR" dirty="0"/>
              </a:p>
              <a:p>
                <a:pPr lvl="1"/>
                <a:r>
                  <a:rPr lang="pt-BR" dirty="0" smtClean="0"/>
                  <a:t>Logo,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Ou seja, temos duas funções 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e 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pt-BR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Onde (1) e (2) se encontram é a solução f(x)=0</a:t>
                </a:r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88840"/>
            <a:ext cx="6000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6958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b="1" dirty="0" err="1" smtClean="0">
                    <a:ea typeface="Cambria Math"/>
                  </a:rPr>
                  <a:t>Ex</a:t>
                </a:r>
                <a:r>
                  <a:rPr lang="pt-BR" b="1" dirty="0" smtClean="0">
                    <a:ea typeface="Cambria Math"/>
                  </a:rPr>
                  <a:t>: Considerando ainda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</a:t>
                </a:r>
                <a:r>
                  <a:rPr lang="pt-BR" b="1" dirty="0">
                    <a:ea typeface="Cambria Math"/>
                  </a:rPr>
                  <a:t>(que possui -3 e 2 como raízes </a:t>
                </a:r>
                <a:r>
                  <a:rPr lang="pt-BR" b="1" dirty="0" smtClean="0">
                    <a:ea typeface="Cambria Math"/>
                  </a:rPr>
                  <a:t>), vemos abaixo a aplicação da máquina geradora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pt-BR" b="1" dirty="0" smtClean="0">
                    <a:ea typeface="Cambria Math"/>
                  </a:rPr>
                  <a:t>, tomando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: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b="1" dirty="0" smtClean="0">
                  <a:ea typeface="Cambria Math"/>
                </a:endParaRPr>
              </a:p>
              <a:p>
                <a:r>
                  <a:rPr lang="pt-BR" b="1" dirty="0" smtClean="0">
                    <a:ea typeface="Cambria Math"/>
                  </a:rPr>
                  <a:t>Nesse caso,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está convergindo para a raiz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𝜺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628800"/>
                <a:ext cx="7918450" cy="4695801"/>
              </a:xfrm>
              <a:blipFill rotWithShape="1">
                <a:blip r:embed="rId2"/>
                <a:stretch>
                  <a:fillRect l="-616" t="-908" r="-2079" b="-3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4019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2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5149</TotalTime>
  <Words>1873</Words>
  <Application>Microsoft Office PowerPoint</Application>
  <PresentationFormat>Apresentação na tela (4:3)</PresentationFormat>
  <Paragraphs>235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Mediano</vt:lpstr>
      <vt:lpstr>Apresentação do PowerPoint</vt:lpstr>
      <vt:lpstr>O que vimos até agora?</vt:lpstr>
      <vt:lpstr>E hoje...</vt:lpstr>
      <vt:lpstr>Método Iterativo Linear</vt:lpstr>
      <vt:lpstr>Método Iterativo Linear</vt:lpstr>
      <vt:lpstr>Método Iterativo Linear</vt:lpstr>
      <vt:lpstr>Exemplo 1</vt:lpstr>
      <vt:lpstr>Exemplo 1</vt:lpstr>
      <vt:lpstr>Exemplo 1</vt:lpstr>
      <vt:lpstr>OK.. Mas como resolver o problema?</vt:lpstr>
      <vt:lpstr>Exemplo 2 E se tivéssemos considerado... </vt:lpstr>
      <vt:lpstr>Exemplo 2</vt:lpstr>
      <vt:lpstr>Exemplo 2</vt:lpstr>
      <vt:lpstr>Método Iterativo Linear</vt:lpstr>
      <vt:lpstr>Método Iterativo Linear</vt:lpstr>
      <vt:lpstr>Revisão: Teorema do Valor Médio</vt:lpstr>
      <vt:lpstr>Prova...</vt:lpstr>
      <vt:lpstr>Prova...</vt:lpstr>
      <vt:lpstr>Graficamente</vt:lpstr>
      <vt:lpstr>Graficamente</vt:lpstr>
      <vt:lpstr>Voltando ao exemplo 2</vt:lpstr>
      <vt:lpstr>Voltando ao exemplo 1</vt:lpstr>
      <vt:lpstr>Exemplo 3</vt:lpstr>
      <vt:lpstr>Exemplo 3</vt:lpstr>
      <vt:lpstr>Pergunta...</vt:lpstr>
      <vt:lpstr>Método de Newton-Raphson</vt:lpstr>
      <vt:lpstr>Método de Newton-Raphson</vt:lpstr>
      <vt:lpstr>Método de Newton-Raphson</vt:lpstr>
      <vt:lpstr>Método de Newton-Raphson</vt:lpstr>
      <vt:lpstr>Método de Newton-Raphson</vt:lpstr>
      <vt:lpstr>Método de Newton-Raphson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Guilherme</cp:lastModifiedBy>
  <cp:revision>60</cp:revision>
  <dcterms:created xsi:type="dcterms:W3CDTF">2011-05-19T13:32:59Z</dcterms:created>
  <dcterms:modified xsi:type="dcterms:W3CDTF">2014-04-13T22:10:02Z</dcterms:modified>
</cp:coreProperties>
</file>